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22" y="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79D8C8F-4918-D94E-8DF6-2DDC0130AB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43303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D883F65-AACC-2144-A9DA-7BEBB2D201A0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7D7CC0-B4B0-0E40-9C89-53415CCFFFCB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E5989B-136D-2142-8210-8B1F8D79AED1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05029-BF9A-B646-8521-82AF9B9D2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4612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EC525-6B70-074E-87C7-E358B4F26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9927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7DCE8-5A90-7C4D-A3F6-800FEB33A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2397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5ABC7-031E-A84B-9787-33A7FAA78F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309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90A43-AE9D-FA4F-B9F5-ECA699067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900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C526E-2C2E-134C-B183-912BA6C908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665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A6987-5206-D542-B3D8-F70061FAD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981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873C7-3640-4C4B-8747-27B68CB98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1111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DD939-70D4-344E-9706-2FED6213C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74434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E9BC9-0378-1F45-9D1B-167D8DB9B1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9329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391D6-D82F-DD4D-AB16-BD2514819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384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26C4ED2F-E9BD-8242-951F-65A352E65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slide" Target="slide3.xml"/><Relationship Id="rId7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image" Target="../media/image1.jpeg"/><Relationship Id="rId10" Type="http://schemas.openxmlformats.org/officeDocument/2006/relationships/image" Target="../media/image6.jpeg"/><Relationship Id="rId4" Type="http://schemas.openxmlformats.org/officeDocument/2006/relationships/slide" Target="slide2.xml"/><Relationship Id="rId9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slide" Target="slide1.xml"/><Relationship Id="rId7" Type="http://schemas.openxmlformats.org/officeDocument/2006/relationships/hyperlink" Target="http://www.time.com/time/2003/jfk/photoessay/2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hyperlink" Target="http://www.time.com/time/2003/jfk/photoessay/5.html" TargetMode="External"/><Relationship Id="rId4" Type="http://schemas.openxmlformats.org/officeDocument/2006/relationships/slide" Target="slide3.xml"/><Relationship Id="rId9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hyperlink" Target="http://www.youtube.com/watch?v=nlFAk0NAJko" TargetMode="External"/><Relationship Id="rId3" Type="http://schemas.openxmlformats.org/officeDocument/2006/relationships/slide" Target="slide1.xml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1.jpeg"/><Relationship Id="rId15" Type="http://schemas.openxmlformats.org/officeDocument/2006/relationships/hyperlink" Target="http://www.youtube.com/watch?v=f25-FnGkiwo" TargetMode="External"/><Relationship Id="rId10" Type="http://schemas.openxmlformats.org/officeDocument/2006/relationships/image" Target="../media/image14.jpeg"/><Relationship Id="rId4" Type="http://schemas.openxmlformats.org/officeDocument/2006/relationships/slide" Target="slide2.xml"/><Relationship Id="rId9" Type="http://schemas.openxmlformats.org/officeDocument/2006/relationships/image" Target="../media/image13.jpeg"/><Relationship Id="rId14" Type="http://schemas.openxmlformats.org/officeDocument/2006/relationships/hyperlink" Target="http://www.youtube.com/watch?v=rAfjfnhpFp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1400" dirty="0" smtClean="0">
                <a:cs typeface="+mn-cs"/>
              </a:rPr>
              <a:t>James Doolittle </a:t>
            </a:r>
            <a:r>
              <a:rPr lang="en-US" sz="900" dirty="0" smtClean="0">
                <a:cs typeface="+mn-cs"/>
              </a:rPr>
              <a:t>is preparing to launch the first air attack on Japan.</a:t>
            </a:r>
            <a:endParaRPr lang="en-US" sz="1400" dirty="0" smtClean="0">
              <a:cs typeface="+mn-cs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2057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cs typeface="+mn-cs"/>
              </a:rPr>
              <a:t>James Doolittle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View photos of </a:t>
            </a:r>
            <a:r>
              <a:rPr lang="en-US" sz="700" dirty="0" smtClean="0">
                <a:cs typeface="+mn-cs"/>
              </a:rPr>
              <a:t>James </a:t>
            </a:r>
            <a:r>
              <a:rPr lang="en-US" sz="700" dirty="0">
                <a:cs typeface="+mn-cs"/>
              </a:rPr>
              <a:t>(5)</a:t>
            </a:r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Send </a:t>
            </a:r>
            <a:r>
              <a:rPr lang="en-US" sz="700" dirty="0" smtClean="0">
                <a:cs typeface="+mn-cs"/>
              </a:rPr>
              <a:t>James </a:t>
            </a:r>
            <a:r>
              <a:rPr lang="en-US" sz="700" dirty="0">
                <a:cs typeface="+mn-cs"/>
              </a:rPr>
              <a:t>a message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Poke message</a:t>
            </a:r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Wall</a:t>
            </a:r>
          </a:p>
        </p:txBody>
      </p:sp>
      <p:sp>
        <p:nvSpPr>
          <p:cNvPr id="207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Info</a:t>
            </a:r>
          </a:p>
        </p:txBody>
      </p:sp>
      <p:sp>
        <p:nvSpPr>
          <p:cNvPr id="2072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Photos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cs typeface="+mn-cs"/>
            </a:endParaRPr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dirty="0">
                <a:solidFill>
                  <a:srgbClr val="343434"/>
                </a:solidFill>
                <a:cs typeface="+mn-cs"/>
              </a:rPr>
              <a:t>Write something…</a:t>
            </a: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Share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Information</a:t>
            </a: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</a:t>
            </a:r>
            <a:r>
              <a:rPr lang="en-US" sz="800" dirty="0">
                <a:solidFill>
                  <a:srgbClr val="D9DCE7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Washington D.C.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December 14, 1896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Democrat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Nome, Alaska</a:t>
            </a:r>
            <a:endParaRPr lang="en-US" sz="800" dirty="0">
              <a:cs typeface="+mn-cs"/>
            </a:endParaRPr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Friends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76200" y="5867400"/>
            <a:ext cx="6096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Nimitz</a:t>
            </a:r>
            <a:endParaRPr lang="en-US" sz="800" dirty="0">
              <a:cs typeface="+mn-cs"/>
            </a:endParaRPr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685800" y="5867400"/>
            <a:ext cx="4572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FDR</a:t>
            </a:r>
            <a:endParaRPr lang="en-US" sz="800" dirty="0">
              <a:cs typeface="+mn-cs"/>
            </a:endParaRP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5334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Curtis </a:t>
            </a:r>
            <a:endParaRPr lang="en-US" sz="800" dirty="0">
              <a:cs typeface="+mn-cs"/>
            </a:endParaRPr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609600" y="6643688"/>
            <a:ext cx="6858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Goldwater</a:t>
            </a:r>
            <a:endParaRPr lang="en-US" sz="800" dirty="0">
              <a:cs typeface="+mn-cs"/>
            </a:endParaRPr>
          </a:p>
        </p:txBody>
      </p:sp>
      <p:sp>
        <p:nvSpPr>
          <p:cNvPr id="2102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James Doolittle </a:t>
            </a:r>
            <a:r>
              <a:rPr lang="en-US" sz="900" dirty="0" smtClean="0">
                <a:cs typeface="+mn-cs"/>
              </a:rPr>
              <a:t>I was just promoted to a full general on the Air Force </a:t>
            </a:r>
            <a:r>
              <a:rPr lang="en-US" sz="900" dirty="0" smtClean="0">
                <a:cs typeface="+mn-cs"/>
              </a:rPr>
              <a:t>r</a:t>
            </a:r>
            <a:r>
              <a:rPr lang="en-US" sz="900" dirty="0" smtClean="0">
                <a:cs typeface="+mn-cs"/>
              </a:rPr>
              <a:t>etired </a:t>
            </a:r>
            <a:r>
              <a:rPr lang="en-US" sz="900" dirty="0" smtClean="0">
                <a:cs typeface="+mn-cs"/>
              </a:rPr>
              <a:t>l</a:t>
            </a:r>
            <a:r>
              <a:rPr lang="en-US" sz="900" dirty="0" smtClean="0">
                <a:cs typeface="+mn-cs"/>
              </a:rPr>
              <a:t>ist.</a:t>
            </a:r>
            <a:endParaRPr lang="en-US" sz="900" dirty="0" smtClean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900" dirty="0" smtClean="0">
                <a:cs typeface="+mn-cs"/>
              </a:rPr>
              <a:t>April 1985</a:t>
            </a:r>
            <a:endParaRPr lang="en-US" sz="800" dirty="0">
              <a:cs typeface="+mn-cs"/>
            </a:endParaRPr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cs typeface="+mn-cs"/>
            </a:endParaRPr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1219200" y="6643688"/>
            <a:ext cx="6858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Reagan</a:t>
            </a:r>
            <a:endParaRPr lang="en-US" sz="800" dirty="0">
              <a:cs typeface="+mn-cs"/>
            </a:endParaRPr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2590800" y="38862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James Doolittle </a:t>
            </a:r>
            <a:r>
              <a:rPr lang="en-US" sz="900" dirty="0" smtClean="0">
                <a:cs typeface="+mn-cs"/>
              </a:rPr>
              <a:t>Finally pilots don’t have to rely on their human senses alone to fly a plane.  With the know technology I helped  develop and test pilots can practically fly blind!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900" dirty="0" smtClean="0">
                <a:cs typeface="+mn-cs"/>
              </a:rPr>
              <a:t>October 1929</a:t>
            </a:r>
            <a:endParaRPr lang="en-US" sz="800" dirty="0">
              <a:cs typeface="+mn-cs"/>
            </a:endParaRPr>
          </a:p>
        </p:txBody>
      </p:sp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James Doolittle </a:t>
            </a:r>
            <a:r>
              <a:rPr lang="en-US" sz="900" dirty="0" smtClean="0">
                <a:cs typeface="+mn-cs"/>
              </a:rPr>
              <a:t>I am now an MIT graduate.  I earned my masters of science in Aeronautics  and received another flying cross for conducting aircraft acceleration </a:t>
            </a:r>
            <a:r>
              <a:rPr lang="en-US" sz="900" dirty="0" smtClean="0">
                <a:cs typeface="+mn-cs"/>
              </a:rPr>
              <a:t>tests.</a:t>
            </a:r>
            <a:endParaRPr lang="en-US" sz="900" dirty="0" smtClean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900" dirty="0" smtClean="0">
                <a:cs typeface="+mn-cs"/>
              </a:rPr>
              <a:t>July 1925  </a:t>
            </a:r>
            <a:endParaRPr lang="en-US" sz="800" dirty="0">
              <a:cs typeface="+mn-cs"/>
            </a:endParaRPr>
          </a:p>
        </p:txBody>
      </p:sp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James Doolittle</a:t>
            </a:r>
            <a:r>
              <a:rPr lang="en-US" sz="900" dirty="0" smtClean="0">
                <a:cs typeface="+mn-cs"/>
              </a:rPr>
              <a:t> Just flew across the entire U.S. from Florida to California in 21 hours 19 minutes, and was awarded the flying cross!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900" dirty="0" smtClean="0">
                <a:cs typeface="+mn-cs"/>
              </a:rPr>
              <a:t>September 1922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endParaRPr lang="en-US" sz="800" dirty="0" smtClean="0">
              <a:cs typeface="+mn-cs"/>
            </a:endParaRPr>
          </a:p>
        </p:txBody>
      </p:sp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James Doolittle </a:t>
            </a:r>
            <a:r>
              <a:rPr lang="en-US" sz="900" dirty="0" smtClean="0">
                <a:cs typeface="+mn-cs"/>
              </a:rPr>
              <a:t>could be my last day as a flight instructor.  Great times at  Camp Dick, Wright Field, Gerstner Field, and Rockwell Field.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900" dirty="0" smtClean="0">
                <a:cs typeface="+mn-cs"/>
              </a:rPr>
              <a:t>June 1920</a:t>
            </a:r>
            <a:endParaRPr lang="en-US" sz="800" dirty="0">
              <a:cs typeface="+mn-cs"/>
            </a:endParaRPr>
          </a:p>
        </p:txBody>
      </p:sp>
      <p:pic>
        <p:nvPicPr>
          <p:cNvPr id="6146" name="Picture 2" descr="http://upload.wikimedia.org/wikipedia/commons/b/bc/Lt._General_James_Doolittle,_head_and_shoulder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533400"/>
            <a:ext cx="1371600" cy="1790609"/>
          </a:xfrm>
          <a:prstGeom prst="rect">
            <a:avLst/>
          </a:prstGeom>
          <a:noFill/>
        </p:spPr>
      </p:pic>
      <p:pic>
        <p:nvPicPr>
          <p:cNvPr id="58" name="Picture 2" descr="http://upload.wikimedia.org/wikipedia/commons/b/bc/Lt._General_James_Doolittle,_head_and_shoulder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5943600"/>
            <a:ext cx="457200" cy="596870"/>
          </a:xfrm>
          <a:prstGeom prst="rect">
            <a:avLst/>
          </a:prstGeom>
          <a:noFill/>
        </p:spPr>
      </p:pic>
      <p:pic>
        <p:nvPicPr>
          <p:cNvPr id="2" name="Picture 2" descr="http://trialx.com/curetalk/wp-content/blogs.dir/7/files/2011/03/gcelebrities/Curtis_Lemay-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9200" y="5334000"/>
            <a:ext cx="470535" cy="570345"/>
          </a:xfrm>
          <a:prstGeom prst="rect">
            <a:avLst/>
          </a:prstGeom>
          <a:noFill/>
        </p:spPr>
      </p:pic>
      <p:pic>
        <p:nvPicPr>
          <p:cNvPr id="61" name="Picture 2" descr="http://upload.wikimedia.org/wikipedia/commons/b/bc/Lt._General_James_Doolittle,_head_and_shoulder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4572000"/>
            <a:ext cx="457200" cy="596870"/>
          </a:xfrm>
          <a:prstGeom prst="rect">
            <a:avLst/>
          </a:prstGeom>
          <a:noFill/>
        </p:spPr>
      </p:pic>
      <p:pic>
        <p:nvPicPr>
          <p:cNvPr id="62" name="Picture 2" descr="http://upload.wikimedia.org/wikipedia/commons/b/bc/Lt._General_James_Doolittle,_head_and_shoulder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3886200"/>
            <a:ext cx="457200" cy="596870"/>
          </a:xfrm>
          <a:prstGeom prst="rect">
            <a:avLst/>
          </a:prstGeom>
          <a:noFill/>
        </p:spPr>
      </p:pic>
      <p:pic>
        <p:nvPicPr>
          <p:cNvPr id="64" name="Picture 2" descr="http://upload.wikimedia.org/wikipedia/commons/b/bc/Lt._General_James_Doolittle,_head_and_shoulder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5257800"/>
            <a:ext cx="457200" cy="596870"/>
          </a:xfrm>
          <a:prstGeom prst="rect">
            <a:avLst/>
          </a:prstGeom>
          <a:noFill/>
        </p:spPr>
      </p:pic>
      <p:sp>
        <p:nvSpPr>
          <p:cNvPr id="65" name="Rectangle 54"/>
          <p:cNvSpPr>
            <a:spLocks noChangeArrowheads="1"/>
          </p:cNvSpPr>
          <p:nvPr/>
        </p:nvSpPr>
        <p:spPr bwMode="auto">
          <a:xfrm>
            <a:off x="2590800" y="32766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FDR </a:t>
            </a:r>
            <a:r>
              <a:rPr lang="en-US" sz="900" dirty="0" smtClean="0">
                <a:cs typeface="+mn-cs"/>
              </a:rPr>
              <a:t>C</a:t>
            </a:r>
            <a:r>
              <a:rPr lang="en-US" sz="900" dirty="0" smtClean="0">
                <a:cs typeface="+mn-cs"/>
              </a:rPr>
              <a:t>ongratulations </a:t>
            </a:r>
            <a:r>
              <a:rPr lang="en-US" sz="900" dirty="0" smtClean="0">
                <a:cs typeface="+mn-cs"/>
              </a:rPr>
              <a:t>on the Medal of Honor.  It was well deserved for planning and leading the attack on the Japanese.</a:t>
            </a:r>
            <a:r>
              <a:rPr lang="en-US" sz="1200" dirty="0" smtClean="0">
                <a:cs typeface="+mn-cs"/>
              </a:rPr>
              <a:t> 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900" dirty="0" smtClean="0">
                <a:cs typeface="+mn-cs"/>
              </a:rPr>
              <a:t>June 1942</a:t>
            </a:r>
            <a:endParaRPr lang="en-US" sz="900" dirty="0">
              <a:cs typeface="+mn-cs"/>
            </a:endParaRPr>
          </a:p>
        </p:txBody>
      </p:sp>
      <p:pic>
        <p:nvPicPr>
          <p:cNvPr id="3" name="Picture 2" descr="http://www.historycentral.com/Bio/people/images/nimitz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8534" y="5334000"/>
            <a:ext cx="429684" cy="533400"/>
          </a:xfrm>
          <a:prstGeom prst="rect">
            <a:avLst/>
          </a:prstGeom>
          <a:noFill/>
        </p:spPr>
      </p:pic>
      <p:pic>
        <p:nvPicPr>
          <p:cNvPr id="6148" name="Picture 4" descr="http://washingtonindependent.com/wp-content/uploads/2008/09/fdr-portrait.gif"/>
          <p:cNvPicPr>
            <a:picLocks noChangeAspect="1" noChangeArrowheads="1"/>
          </p:cNvPicPr>
          <p:nvPr/>
        </p:nvPicPr>
        <p:blipFill>
          <a:blip r:embed="rId8"/>
          <a:srcRect l="14667" r="12000"/>
          <a:stretch>
            <a:fillRect/>
          </a:stretch>
        </p:blipFill>
        <p:spPr bwMode="auto">
          <a:xfrm>
            <a:off x="609600" y="5334000"/>
            <a:ext cx="533400" cy="573405"/>
          </a:xfrm>
          <a:prstGeom prst="rect">
            <a:avLst/>
          </a:prstGeom>
          <a:noFill/>
        </p:spPr>
      </p:pic>
      <p:pic>
        <p:nvPicPr>
          <p:cNvPr id="67" name="Picture 4" descr="http://washingtonindependent.com/wp-content/uploads/2008/09/fdr-portrait.gif"/>
          <p:cNvPicPr>
            <a:picLocks noChangeAspect="1" noChangeArrowheads="1"/>
          </p:cNvPicPr>
          <p:nvPr/>
        </p:nvPicPr>
        <p:blipFill>
          <a:blip r:embed="rId8"/>
          <a:srcRect l="14667" r="12000"/>
          <a:stretch>
            <a:fillRect/>
          </a:stretch>
        </p:blipFill>
        <p:spPr bwMode="auto">
          <a:xfrm>
            <a:off x="2133600" y="3276600"/>
            <a:ext cx="457200" cy="491490"/>
          </a:xfrm>
          <a:prstGeom prst="rect">
            <a:avLst/>
          </a:prstGeom>
          <a:noFill/>
        </p:spPr>
      </p:pic>
      <p:pic>
        <p:nvPicPr>
          <p:cNvPr id="68" name="Picture 2" descr="http://upload.wikimedia.org/wikipedia/commons/b/bc/Lt._General_James_Doolittle,_head_and_shoulder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2590800"/>
            <a:ext cx="457200" cy="596870"/>
          </a:xfrm>
          <a:prstGeom prst="rect">
            <a:avLst/>
          </a:prstGeom>
          <a:noFill/>
        </p:spPr>
      </p:pic>
      <p:pic>
        <p:nvPicPr>
          <p:cNvPr id="4" name="Picture 2" descr="http://upload.wikimedia.org/wikipedia/commons/thumb/7/7a/Barry_Goldwater_photo1962.jpg/220px-Barry_Goldwater_photo1962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9823" y="6019800"/>
            <a:ext cx="473177" cy="666750"/>
          </a:xfrm>
          <a:prstGeom prst="rect">
            <a:avLst/>
          </a:prstGeom>
          <a:noFill/>
        </p:spPr>
      </p:pic>
      <p:pic>
        <p:nvPicPr>
          <p:cNvPr id="5" name="Picture 4" descr="http://www.nndb.com/people/359/000022293/reagan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219200" y="6019800"/>
            <a:ext cx="478034" cy="638175"/>
          </a:xfrm>
          <a:prstGeom prst="rect">
            <a:avLst/>
          </a:prstGeom>
          <a:noFill/>
        </p:spPr>
      </p:pic>
      <p:sp>
        <p:nvSpPr>
          <p:cNvPr id="59" name="Text Box 53"/>
          <p:cNvSpPr txBox="1">
            <a:spLocks noChangeArrowheads="1"/>
          </p:cNvSpPr>
          <p:nvPr/>
        </p:nvSpPr>
        <p:spPr bwMode="auto">
          <a:xfrm>
            <a:off x="0" y="6642556"/>
            <a:ext cx="838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Josephine</a:t>
            </a:r>
            <a:endParaRPr lang="en-US" sz="800" dirty="0">
              <a:cs typeface="+mn-cs"/>
            </a:endParaRPr>
          </a:p>
        </p:txBody>
      </p:sp>
      <p:pic>
        <p:nvPicPr>
          <p:cNvPr id="6150" name="Picture 6" descr="http://www.stripes.com/polopoly_fs/1.61273.1273634322!/image/66742649.jpg_gen/derivatives/landscape_490/66742649.jpg"/>
          <p:cNvPicPr>
            <a:picLocks noChangeAspect="1" noChangeArrowheads="1"/>
          </p:cNvPicPr>
          <p:nvPr/>
        </p:nvPicPr>
        <p:blipFill>
          <a:blip r:embed="rId11"/>
          <a:srcRect l="31020" r="10204"/>
          <a:stretch>
            <a:fillRect/>
          </a:stretch>
        </p:blipFill>
        <p:spPr bwMode="auto">
          <a:xfrm>
            <a:off x="76200" y="6019800"/>
            <a:ext cx="533400" cy="616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Personal Information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1400" dirty="0" smtClean="0">
                <a:cs typeface="+mn-cs"/>
              </a:rPr>
              <a:t>James Doolittle</a:t>
            </a:r>
          </a:p>
        </p:txBody>
      </p:sp>
      <p:sp>
        <p:nvSpPr>
          <p:cNvPr id="7176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7177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cs typeface="+mn-cs"/>
              </a:rPr>
              <a:t>James Doolittle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View photos of </a:t>
            </a:r>
            <a:r>
              <a:rPr lang="en-US" sz="700" dirty="0" smtClean="0">
                <a:cs typeface="+mn-cs"/>
              </a:rPr>
              <a:t>James </a:t>
            </a:r>
            <a:r>
              <a:rPr lang="en-US" sz="700" dirty="0">
                <a:cs typeface="+mn-cs"/>
              </a:rPr>
              <a:t>(5)</a:t>
            </a: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Send </a:t>
            </a:r>
            <a:r>
              <a:rPr lang="en-US" sz="700" dirty="0" smtClean="0">
                <a:cs typeface="+mn-cs"/>
              </a:rPr>
              <a:t>James </a:t>
            </a:r>
            <a:r>
              <a:rPr lang="en-US" sz="700" dirty="0">
                <a:cs typeface="+mn-cs"/>
              </a:rPr>
              <a:t>a message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Poke message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9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chemeClr val="accent2"/>
                </a:solidFill>
                <a:cs typeface="+mn-cs"/>
              </a:rPr>
              <a:t>Wall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Info</a:t>
            </a:r>
          </a:p>
        </p:txBody>
      </p:sp>
      <p:sp>
        <p:nvSpPr>
          <p:cNvPr id="719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Photos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cs typeface="+mn-cs"/>
            </a:endParaRPr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Basic Information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Information</a:t>
            </a: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</a:t>
            </a:r>
            <a:r>
              <a:rPr lang="en-US" sz="800" dirty="0">
                <a:solidFill>
                  <a:srgbClr val="D9DCE7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Washington D.C.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December 14, 1896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Democrat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Nome, Alaska</a:t>
            </a:r>
            <a:endParaRPr lang="en-US" sz="800" dirty="0">
              <a:cs typeface="+mn-cs"/>
            </a:endParaRPr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Photos</a:t>
            </a:r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Networks:</a:t>
            </a:r>
            <a:r>
              <a:rPr lang="en-US" sz="800" dirty="0">
                <a:cs typeface="+mn-cs"/>
              </a:rPr>
              <a:t>         	          Washington D.C.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Sex:</a:t>
            </a:r>
            <a:r>
              <a:rPr lang="en-US" sz="800" dirty="0">
                <a:cs typeface="+mn-cs"/>
              </a:rPr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Birthday:</a:t>
            </a:r>
            <a:r>
              <a:rPr lang="en-US" sz="800" dirty="0">
                <a:cs typeface="+mn-cs"/>
              </a:rPr>
              <a:t>           	          </a:t>
            </a:r>
            <a:r>
              <a:rPr lang="en-US" sz="800" dirty="0" smtClean="0">
                <a:cs typeface="+mn-cs"/>
              </a:rPr>
              <a:t>December 14, 1896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Hometown:</a:t>
            </a:r>
            <a:r>
              <a:rPr lang="en-US" sz="800" dirty="0">
                <a:cs typeface="+mn-cs"/>
              </a:rPr>
              <a:t>       	          </a:t>
            </a:r>
            <a:r>
              <a:rPr lang="en-US" sz="800" dirty="0" smtClean="0">
                <a:cs typeface="+mn-cs"/>
              </a:rPr>
              <a:t>Nome, Alaska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Relationship Status:</a:t>
            </a:r>
            <a:r>
              <a:rPr lang="en-US" sz="800" dirty="0" smtClean="0">
                <a:cs typeface="+mn-cs"/>
              </a:rPr>
              <a:t>          Married to Josephine E. Doolittle</a:t>
            </a:r>
            <a:endParaRPr lang="en-US" sz="800" dirty="0" smtClean="0">
              <a:solidFill>
                <a:schemeClr val="accent2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Political </a:t>
            </a:r>
            <a:r>
              <a:rPr lang="en-US" sz="800" dirty="0">
                <a:solidFill>
                  <a:srgbClr val="959EBD"/>
                </a:solidFill>
                <a:cs typeface="+mn-cs"/>
              </a:rPr>
              <a:t>Views:</a:t>
            </a:r>
            <a:r>
              <a:rPr lang="en-US" sz="800" dirty="0">
                <a:cs typeface="+mn-cs"/>
              </a:rPr>
              <a:t>	          Democrat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Religious Views:</a:t>
            </a:r>
            <a:r>
              <a:rPr lang="en-US" sz="800" dirty="0">
                <a:cs typeface="+mn-cs"/>
              </a:rPr>
              <a:t>                Catholic</a:t>
            </a: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Activities:</a:t>
            </a:r>
            <a:r>
              <a:rPr lang="en-US" sz="800" dirty="0">
                <a:cs typeface="+mn-cs"/>
              </a:rPr>
              <a:t>         	</a:t>
            </a:r>
            <a:r>
              <a:rPr lang="en-US" sz="800" dirty="0" smtClean="0">
                <a:cs typeface="+mn-cs"/>
              </a:rPr>
              <a:t>          Being a pilot instructor, Flying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Interests:</a:t>
            </a:r>
            <a:r>
              <a:rPr lang="en-US" sz="800" dirty="0">
                <a:cs typeface="+mn-cs"/>
              </a:rPr>
              <a:t>                           Sailing, </a:t>
            </a:r>
            <a:r>
              <a:rPr lang="en-US" sz="800" dirty="0" smtClean="0">
                <a:cs typeface="+mn-cs"/>
              </a:rPr>
              <a:t>Football</a:t>
            </a:r>
            <a:r>
              <a:rPr lang="en-US" sz="800" dirty="0" smtClean="0">
                <a:cs typeface="+mn-cs"/>
              </a:rPr>
              <a:t>.  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Music:</a:t>
            </a:r>
            <a:r>
              <a:rPr lang="en-US" sz="800" dirty="0">
                <a:cs typeface="+mn-cs"/>
              </a:rPr>
              <a:t>                  </a:t>
            </a:r>
            <a:r>
              <a:rPr lang="en-US" sz="800" dirty="0" smtClean="0">
                <a:cs typeface="+mn-cs"/>
              </a:rPr>
              <a:t>Bing Crosby, Vera Lynn, Julie Dawn.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Movies:</a:t>
            </a:r>
            <a:r>
              <a:rPr lang="en-US" sz="800" dirty="0">
                <a:cs typeface="+mn-cs"/>
              </a:rPr>
              <a:t>                </a:t>
            </a:r>
            <a:r>
              <a:rPr lang="en-US" sz="800" dirty="0" smtClean="0">
                <a:cs typeface="+mn-cs"/>
              </a:rPr>
              <a:t>Singin’ in the rain, 12 Angry Men,  Sweet Smell of Success</a:t>
            </a:r>
            <a:endParaRPr lang="en-US" sz="800" dirty="0">
              <a:solidFill>
                <a:schemeClr val="accent2"/>
              </a:solidFill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Books:</a:t>
            </a:r>
            <a:r>
              <a:rPr lang="en-US" sz="800" dirty="0">
                <a:cs typeface="+mn-cs"/>
              </a:rPr>
              <a:t>	          </a:t>
            </a:r>
            <a:r>
              <a:rPr lang="en-US" sz="800" dirty="0" smtClean="0">
                <a:cs typeface="+mn-cs"/>
              </a:rPr>
              <a:t>Lord of the Flies, Catcher and the Rye, </a:t>
            </a:r>
            <a:endParaRPr lang="en-US" sz="800" dirty="0">
              <a:cs typeface="+mn-cs"/>
            </a:endParaRPr>
          </a:p>
        </p:txBody>
      </p:sp>
      <p:pic>
        <p:nvPicPr>
          <p:cNvPr id="16419" name="Picture 36" descr="4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52578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>
                <a:solidFill>
                  <a:schemeClr val="accent2"/>
                </a:solidFill>
                <a:cs typeface="+mn-cs"/>
              </a:rPr>
              <a:t>The Family</a:t>
            </a:r>
          </a:p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>
                <a:cs typeface="+mn-cs"/>
              </a:rPr>
              <a:t>Updated last Tuesday</a:t>
            </a: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2 Albums</a:t>
            </a:r>
          </a:p>
        </p:txBody>
      </p:sp>
      <p:pic>
        <p:nvPicPr>
          <p:cNvPr id="16422" name="Picture 39" descr="1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198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>
                <a:solidFill>
                  <a:schemeClr val="accent2"/>
                </a:solidFill>
                <a:cs typeface="+mn-cs"/>
              </a:rPr>
              <a:t>White House</a:t>
            </a:r>
          </a:p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>
                <a:cs typeface="+mn-cs"/>
              </a:rPr>
              <a:t>Updated two months ago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Contact Information</a:t>
            </a:r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Address:	         </a:t>
            </a:r>
            <a:r>
              <a:rPr lang="en-US" sz="800" dirty="0" smtClean="0">
                <a:cs typeface="+mn-cs"/>
              </a:rPr>
              <a:t>86  Hornets Avenue, Alameda California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Phone Number:	</a:t>
            </a:r>
            <a:r>
              <a:rPr lang="en-US" sz="800" dirty="0">
                <a:cs typeface="+mn-cs"/>
              </a:rPr>
              <a:t>         </a:t>
            </a:r>
            <a:r>
              <a:rPr lang="en-US" sz="800" dirty="0" smtClean="0">
                <a:cs typeface="+mn-cs"/>
              </a:rPr>
              <a:t>1-781-187-4905</a:t>
            </a:r>
            <a:endParaRPr lang="en-US" sz="800" dirty="0">
              <a:cs typeface="+mn-cs"/>
            </a:endParaRPr>
          </a:p>
        </p:txBody>
      </p:sp>
      <p:pic>
        <p:nvPicPr>
          <p:cNvPr id="4098" name="Picture 2" descr="http://upload.wikimedia.org/wikipedia/commons/b/bc/Lt._General_James_Doolittle,_head_and_shoulders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8600" y="533400"/>
            <a:ext cx="1371600" cy="1790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85800" y="4953000"/>
            <a:ext cx="46482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cs typeface="+mn-cs"/>
              </a:rPr>
              <a:t>James Doolittle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5134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Wall</a:t>
            </a:r>
          </a:p>
        </p:txBody>
      </p:sp>
      <p:sp>
        <p:nvSpPr>
          <p:cNvPr id="5135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Info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Photos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dirty="0">
                <a:cs typeface="+mn-cs"/>
              </a:rPr>
              <a:t>Photos of </a:t>
            </a:r>
            <a:r>
              <a:rPr lang="en-US" sz="1000" b="1" dirty="0" smtClean="0">
                <a:cs typeface="+mn-cs"/>
              </a:rPr>
              <a:t>James</a:t>
            </a:r>
            <a:r>
              <a:rPr lang="en-US" sz="1000" dirty="0" smtClean="0">
                <a:cs typeface="+mn-cs"/>
              </a:rPr>
              <a:t> </a:t>
            </a:r>
            <a:r>
              <a:rPr lang="en-US" sz="800" dirty="0" smtClean="0">
                <a:cs typeface="+mn-cs"/>
              </a:rPr>
              <a:t> </a:t>
            </a:r>
            <a:r>
              <a:rPr lang="en-US" sz="800" dirty="0">
                <a:cs typeface="+mn-cs"/>
              </a:rPr>
              <a:t>7 Photos</a:t>
            </a:r>
            <a:endParaRPr lang="en-US" sz="1000" dirty="0">
              <a:cs typeface="+mn-cs"/>
            </a:endParaRPr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dirty="0" smtClean="0">
                <a:cs typeface="+mn-cs"/>
              </a:rPr>
              <a:t>James’s Videos</a:t>
            </a:r>
            <a:r>
              <a:rPr lang="en-US" sz="800" dirty="0" smtClean="0">
                <a:cs typeface="+mn-cs"/>
              </a:rPr>
              <a:t> </a:t>
            </a:r>
            <a:endParaRPr lang="en-US" sz="1000" dirty="0">
              <a:cs typeface="+mn-cs"/>
            </a:endParaRPr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762000" y="6172200"/>
            <a:ext cx="838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b="1" dirty="0" smtClean="0">
                <a:cs typeface="+mn-cs"/>
              </a:rPr>
              <a:t>James 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b="1" dirty="0" smtClean="0">
                <a:cs typeface="+mn-cs"/>
              </a:rPr>
              <a:t>Interview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1 Video</a:t>
            </a:r>
            <a:endParaRPr lang="en-US" sz="800" dirty="0">
              <a:cs typeface="+mn-cs"/>
            </a:endParaRPr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2895600" y="6324600"/>
            <a:ext cx="1295400" cy="287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b="1" dirty="0" smtClean="0">
                <a:cs typeface="+mn-cs"/>
              </a:rPr>
              <a:t>Life of James</a:t>
            </a:r>
            <a:endParaRPr lang="en-US" sz="800" b="1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b="1" dirty="0" smtClean="0">
                <a:cs typeface="+mn-cs"/>
              </a:rPr>
              <a:t>1 Video</a:t>
            </a:r>
            <a:endParaRPr lang="en-US" sz="800" dirty="0">
              <a:cs typeface="+mn-cs"/>
            </a:endParaRPr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5105400" y="6324600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b="1" dirty="0" smtClean="0">
                <a:cs typeface="+mn-cs"/>
              </a:rPr>
              <a:t>Before Doolittle 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b="1" dirty="0" smtClean="0">
                <a:cs typeface="+mn-cs"/>
              </a:rPr>
              <a:t>Raid</a:t>
            </a:r>
            <a:endParaRPr lang="en-US" sz="800" b="1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1 </a:t>
            </a:r>
            <a:r>
              <a:rPr lang="en-US" sz="800" dirty="0" smtClean="0">
                <a:cs typeface="+mn-cs"/>
              </a:rPr>
              <a:t>video</a:t>
            </a:r>
            <a:endParaRPr lang="en-US" sz="800" dirty="0">
              <a:cs typeface="+mn-cs"/>
            </a:endParaRPr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400" dirty="0" smtClean="0">
                <a:cs typeface="+mn-cs"/>
              </a:rPr>
              <a:t>James Doolittle</a:t>
            </a:r>
            <a:endParaRPr lang="en-US" sz="1400" dirty="0">
              <a:cs typeface="+mn-cs"/>
            </a:endParaRPr>
          </a:p>
        </p:txBody>
      </p:sp>
      <p:pic>
        <p:nvPicPr>
          <p:cNvPr id="2050" name="Picture 2" descr="http://upload.wikimedia.org/wikipedia/commons/b/bc/Lt._General_James_Doolittle,_head_and_shoulder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71" y="473075"/>
            <a:ext cx="571529" cy="746125"/>
          </a:xfrm>
          <a:prstGeom prst="rect">
            <a:avLst/>
          </a:prstGeom>
          <a:noFill/>
        </p:spPr>
      </p:pic>
      <p:pic>
        <p:nvPicPr>
          <p:cNvPr id="2052" name="Picture 4" descr="http://www.foitimes.com/internment/Doolittl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8200" y="3124200"/>
            <a:ext cx="1776386" cy="1353778"/>
          </a:xfrm>
          <a:prstGeom prst="rect">
            <a:avLst/>
          </a:prstGeom>
          <a:noFill/>
        </p:spPr>
      </p:pic>
      <p:pic>
        <p:nvPicPr>
          <p:cNvPr id="2" name="Picture 2" descr="http://upload.wikimedia.org/wikipedia/commons/6/69/Doolittle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43200" y="3124200"/>
            <a:ext cx="1746836" cy="1352550"/>
          </a:xfrm>
          <a:prstGeom prst="rect">
            <a:avLst/>
          </a:prstGeom>
          <a:noFill/>
        </p:spPr>
      </p:pic>
      <p:pic>
        <p:nvPicPr>
          <p:cNvPr id="3" name="Picture 4" descr="http://upload.wikimedia.org/wikipedia/commons/4/4e/Reagan_Goldwater_pin_star_on_Jimmy_Doolittle_1985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38200" y="3124200"/>
            <a:ext cx="1762125" cy="1354340"/>
          </a:xfrm>
          <a:prstGeom prst="rect">
            <a:avLst/>
          </a:prstGeom>
          <a:noFill/>
        </p:spPr>
      </p:pic>
      <p:pic>
        <p:nvPicPr>
          <p:cNvPr id="2054" name="Picture 6" descr="http://upload.wikimedia.org/wikipedia/commons/3/36/Doolittle_LtCol_g41191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38200" y="1828800"/>
            <a:ext cx="1537210" cy="1257300"/>
          </a:xfrm>
          <a:prstGeom prst="rect">
            <a:avLst/>
          </a:prstGeom>
          <a:noFill/>
        </p:spPr>
      </p:pic>
      <p:pic>
        <p:nvPicPr>
          <p:cNvPr id="2056" name="Picture 8" descr="http://www.history.navy.mil/photos/images/g40000/g41194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90800" y="1828800"/>
            <a:ext cx="1504950" cy="1230914"/>
          </a:xfrm>
          <a:prstGeom prst="rect">
            <a:avLst/>
          </a:prstGeom>
          <a:noFill/>
        </p:spPr>
      </p:pic>
      <p:pic>
        <p:nvPicPr>
          <p:cNvPr id="2058" name="Picture 10" descr="http://www.war44.com/misc/images/4/Brigadier_General_James_Doolittle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267200" y="1828800"/>
            <a:ext cx="1230668" cy="1238250"/>
          </a:xfrm>
          <a:prstGeom prst="rect">
            <a:avLst/>
          </a:prstGeom>
          <a:noFill/>
        </p:spPr>
      </p:pic>
      <p:pic>
        <p:nvPicPr>
          <p:cNvPr id="2060" name="Picture 12" descr="http://www.rafmuseumphotos.com/image/james_doolittle_on_the_float_of_his_curtiss_r3c_racer_1925_1194639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562599" y="1828800"/>
            <a:ext cx="1725741" cy="1234863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762000" y="4953000"/>
            <a:ext cx="1447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3"/>
              </a:rPr>
              <a:t>http://</a:t>
            </a:r>
            <a:r>
              <a:rPr lang="en-US" dirty="0" smtClean="0">
                <a:hlinkClick r:id="rId13"/>
              </a:rPr>
              <a:t>www.youtube.com/watch?v=nlFAk0NAJko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14600" y="5029200"/>
            <a:ext cx="152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4"/>
              </a:rPr>
              <a:t>http://</a:t>
            </a:r>
            <a:r>
              <a:rPr lang="en-US" dirty="0" smtClean="0">
                <a:hlinkClick r:id="rId14"/>
              </a:rPr>
              <a:t>www.youtube.com/watch?v=rAfjfnhpFp0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4724400" y="4953000"/>
            <a:ext cx="1447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5"/>
              </a:rPr>
              <a:t>http://</a:t>
            </a:r>
            <a:r>
              <a:rPr lang="en-US" dirty="0" smtClean="0">
                <a:hlinkClick r:id="rId15"/>
              </a:rPr>
              <a:t>www.youtube.com/watch?v=f25-FnGkiwo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361</Words>
  <Application>Microsoft Office PowerPoint</Application>
  <PresentationFormat>On-screen Show (4:3)</PresentationFormat>
  <Paragraphs>124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facebook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224813</cp:lastModifiedBy>
  <cp:revision>40</cp:revision>
  <dcterms:created xsi:type="dcterms:W3CDTF">2009-03-30T18:09:43Z</dcterms:created>
  <dcterms:modified xsi:type="dcterms:W3CDTF">2011-12-16T18:28:21Z</dcterms:modified>
</cp:coreProperties>
</file>